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941" r:id="rId50"/>
    <p:sldId id="1617" r:id="rId51"/>
    <p:sldId id="1820" r:id="rId52"/>
    <p:sldId id="1618" r:id="rId53"/>
    <p:sldId id="1821" r:id="rId54"/>
    <p:sldId id="1819" r:id="rId55"/>
    <p:sldId id="1822" r:id="rId56"/>
    <p:sldId id="1696" r:id="rId57"/>
    <p:sldId id="161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0.30196078431372547</c:v>
                </c:pt>
                <c:pt idx="1">
                  <c:v>0.69803921568627447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6.9684090233003921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0.45908850619188701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0.17632227120768462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1.8407793988503522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0.17632227120768285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0.4561852010761136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7.0280625318534176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0.52789219752161554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0.20087050479145407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2.0970594612024716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0.20087050479145407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0.69445614285817392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6.9087555147473658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6.4210574599088206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5.1481044000161624E-2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0.10041437944041132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1.0483118199205572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0.1004143794404122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4.1663890687814842E-2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6.4821517253843721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0.18629642620980391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0.1086810136826788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1.1346143040410865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0.1086810136826788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5.3848812118081568E-2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6.1482980249704466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0.29023516450587117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8.5757306746667261E-2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0.89529406851966264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8.5757306746667261E-2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0.10140130314464013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7.1275932565979101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6.2861668302247153E-2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1.126549010043604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0.10790846540422638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9.2253479737870236E-2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6.8528489739294942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9.2079093338464535E-2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8.9392600814909962E-2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0.93324602083828445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8.9392600814909962E-2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0.32064203049990603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7.3731861473147475E-3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5.4943953186618746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6.4925374281095714</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0.32222222222222219</c:v>
                </c:pt>
                <c:pt idx="1">
                  <c:v>0.22222222222222221</c:v>
                </c:pt>
                <c:pt idx="2">
                  <c:v>0.22962962962962957</c:v>
                </c:pt>
                <c:pt idx="3">
                  <c:v>0.22592592592592592</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0.15099904784462037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0.56357066155103563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0.15711928688974908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1.6403029775407401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0.15711928688974908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0.13759815858722302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6.0368327926952032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1.0653094114898565E-2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0.57518597274336791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0.1603575488079958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1.6741099707603819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0.1603575488079958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0.20836297654974345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6.9482420635239386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6.426132366645648</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0.28757585033060717</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8.4671408483482757E-2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0.88395744531019993</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8.4671408483481869E-2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0.30370760100876559</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7.1454629540340875E-2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5.3394749990693517</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0.18419652216309412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0.10487944254330017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1.0949264427816878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0.10487944254330017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0.35234934643771965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6.4549785415978134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0.27094462431412847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9.8432839335023559E-2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1.0276248234395498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9.843283933502267E-2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0.26550012582653171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6.6106225191075287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0.13527784542840404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8.6260750195197744E-2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0.90054994641978414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8.6260750195196856E-2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0.1671200338461647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7.2994534068078973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7.029523535320803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0.29671717486489957</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0.12923065535527734</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1.3491496363367954</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0.12923065535527645</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0.23137591591000817</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5.4128604674859284</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0.19530987453087256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0.10131624899415925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1.0577272096136374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0.10131624899415836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0.36341092555730814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0.32729761435834526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5.9640539180675134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0.34814814814814815</c:v>
                </c:pt>
                <c:pt idx="1">
                  <c:v>0.64814814814814814</c:v>
                </c:pt>
                <c:pt idx="2">
                  <c:v>0</c:v>
                </c:pt>
                <c:pt idx="3">
                  <c:v>3.7037037037037038E-3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0.19236535136813337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8.4055542040678333E-2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0.87752788736161413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8.4055542040678333E-2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0.3014985516586286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0.12154648678024849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7.4942914238999991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8.0420808597624571E-2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8.7595695041124522E-2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0.91448658048284415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8.759569504112541E-2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0.31419671499648949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0.27338558601937279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7.9883738986319726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0.36476473282714572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0.11134572028627332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1.1624334614639054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0.11134572028627332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0.12678163713816915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8.2880379685186014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8.4029114305626607</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0.25658307324302765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9.4949502602142744E-2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0.99125928405971653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9.4949502602142744E-2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8.2423780027029991E-2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8.4029114305626607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3.9001913891870221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9.100617131229205E-2</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0.48803454764404908</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0.13606038308019697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1.4204510210664818</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0.13606038308019741</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0.48803454764404908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0.53125735228502968</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2.844528501594537</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0.22486574262069059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0.13831802941132132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1.444020527219946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0.13831802941132043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0.49613249196117426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6.2962629178615614E-3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4.9558542767795073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0.16444698951613734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0.46383890152268936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0.1293148178409389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1.3500282807003341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0.1293148178409389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0.46383890152269025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0.47646783363217171</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5.9623816517603974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0.92592592592592593</c:v>
                </c:pt>
                <c:pt idx="1">
                  <c:v>2.5925925925925929E-2</c:v>
                </c:pt>
                <c:pt idx="2">
                  <c:v>1.111111111111111E-2</c:v>
                </c:pt>
                <c:pt idx="3">
                  <c:v>3.7037037037037038E-3</c:v>
                </c:pt>
                <c:pt idx="4">
                  <c:v>0</c:v>
                </c:pt>
                <c:pt idx="5">
                  <c:v>3.3333333333333333E-2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0.26962515565344258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0.11466271482914259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1.1970624120711788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0.11466271482914259</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0.35838896056617742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8.7143328326244465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3.4169972029793971</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7.3150952214696918E-2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0.98295071216905816</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9.4153651525599624E-2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0.33771942788259635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0.63275358461358566</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1.177480721638708</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0.16667535296588887</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9.6161930936878193E-2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1.0039168631952187</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9.6161930936878193E-2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0.34492291880212589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0.33345846219443231</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2.0455298821255168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0.20576751431458695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0.10771347836463208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1.1245133731211139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0.10771347836463319</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0.38635712687847779</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1.3498541136955922E-2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2.5947700142389629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0.3067993657245891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9.8009242671301955E-2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1.0232025346007183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9.8009242671301067E-2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0.35154903528260029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0.2273349310345516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4.1182335711721496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0.11194945030068082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0.12914104835527018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1.3482141520189272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0.12914104835526974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0.46321560831703312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7.0277619707444394E-2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4.6943459082256842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0.15227968467370623</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0.13023852662010249</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1.3596716687963166</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0.13023852662010249</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0.21107639018930335</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5.8716231204753608</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4.5845018942958404</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1.8918760136048984E-2</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0.54127856484488968</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0.15090441699551604</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1.5754206209927943</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0.15090441699551604</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0.41008679360950495</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5.2930644196358818</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0.47547169811320755</c:v>
                </c:pt>
                <c:pt idx="1">
                  <c:v>7.5471698113207556E-3</c:v>
                </c:pt>
                <c:pt idx="2">
                  <c:v>0.39622641509433959</c:v>
                </c:pt>
                <c:pt idx="3">
                  <c:v>0</c:v>
                </c:pt>
                <c:pt idx="4">
                  <c:v>1.132075471698113E-2</c:v>
                </c:pt>
                <c:pt idx="5">
                  <c:v>1.132075471698113E-2</c:v>
                </c:pt>
                <c:pt idx="6">
                  <c:v>0</c:v>
                </c:pt>
                <c:pt idx="7">
                  <c:v>4.1509433962264149E-2</c:v>
                </c:pt>
                <c:pt idx="8">
                  <c:v>5.6603773584905669E-2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9.7129817432256793E-2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0.11236210077082331</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1.1730443289654278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0.11236210077082198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0.4030312555396911</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6.2054145276455586E-3</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3.8759393689557999</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8.0121668962038779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0.17954686322325308</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0.24260301777103876</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6.7635907526806704E-2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0.70610924159005073</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6.7635907526806704E-2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0.13883691951677513</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7.9956225545641084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1.8487031029772005E-2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0.2997968174079837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8.358111125465939E-2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0.87257489752599771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8.3581111254657614E-2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0.15114022022194895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8.0287112378436483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6.8585175873412609</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0.17802510956069995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9.8929692783893408E-2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1.0328119026818143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9.8929692783893408E-2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0.34314854828800545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6.8585175873412609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6.1535066124082993E-2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0.1520744512496548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1.5876356119648221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0.15207445124965524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0.42247247267307131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1.807102632815311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3">
                  <c:v>28</c:v>
                </c:pt>
                <c:pt idx="4">
                  <c:v>2</c:v>
                </c:pt>
                <c:pt idx="5">
                  <c:v>2</c:v>
                </c:pt>
                <c:pt idx="6">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General</c:formatCode>
                <c:ptCount val="3"/>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2.844528501594537</c:v>
                </c:pt>
                <c:pt idx="1">
                  <c:v>1.807102632815311</c:v>
                </c:pt>
                <c:pt idx="2">
                  <c:v>4.9558542767795073</c:v>
                </c:pt>
                <c:pt idx="3">
                  <c:v>3.8759393689557999</c:v>
                </c:pt>
                <c:pt idx="4">
                  <c:v>1.177480721638708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4.269855114164316</c:v>
                </c:pt>
                <c:pt idx="1">
                  <c:v>2.8145299561714601</c:v>
                </c:pt>
                <c:pt idx="2">
                  <c:v>5.8746872241711792</c:v>
                </c:pt>
                <c:pt idx="3">
                  <c:v>4.4765169467771369</c:v>
                </c:pt>
                <c:pt idx="4">
                  <c:v>1.6866801298939851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5.4943953186618746</c:v>
                </c:pt>
                <c:pt idx="1">
                  <c:v>8.7143328326244465</c:v>
                </c:pt>
                <c:pt idx="2">
                  <c:v>6.9087555147473658</c:v>
                </c:pt>
                <c:pt idx="3">
                  <c:v>6.9482420635239386</c:v>
                </c:pt>
                <c:pt idx="4">
                  <c:v>2.5947700142389629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4.6103644907806016</c:v>
                </c:pt>
                <c:pt idx="1">
                  <c:v>7.9377322621114672</c:v>
                </c:pt>
                <c:pt idx="2">
                  <c:v>6.1382278754366961</c:v>
                </c:pt>
                <c:pt idx="3">
                  <c:v>6.2047950106403951</c:v>
                </c:pt>
                <c:pt idx="4">
                  <c:v>2.166042399085196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BDD84-7D87-DE8B-FBA6-FB6DD8C4A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0E6EA-C121-50AD-5BC2-18F231772CA6}"/>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E4EA312-8688-BC27-BCFD-6C689524F6C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F7BF6A-E481-CB1B-F4DF-3AD53070AC8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1136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47.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47.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62947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RDY | Dorset Healthcare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567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RDY | Dorset Healthcare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6006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RDY | Dorset Healthcare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 Type="http://schemas.openxmlformats.org/officeDocument/2006/relationships/slide" Target="slide3.xml"/><Relationship Id="rId21" Type="http://schemas.openxmlformats.org/officeDocument/2006/relationships/slide" Target="slide37.xml"/><Relationship Id="rId7" Type="http://schemas.openxmlformats.org/officeDocument/2006/relationships/slide" Target="slide7.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7.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6.xml"/><Relationship Id="rId30"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Dorset Healthcare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52453048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85217195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88642659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5269780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Has your NHS mental health team asked if you need support to access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Dorset Healthcare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Mental health team</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repeating their mental health history to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lang="en-GB" sz="1200" b="0" noProof="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 </a:t>
            </a:r>
            <a:r>
              <a:rPr lang="en-GB" sz="1200" b="0">
                <a:solidFill>
                  <a:prstClr val="black"/>
                </a:solidFill>
                <a:latin typeface="Arial"/>
              </a:rPr>
              <a:t>NHS mental health team asked if service users needed support to access their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given help or advice with finding support for the cost of living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3848707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4441513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532224525"/>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4201870196"/>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26997946"/>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7713541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270119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91868952"/>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174404435"/>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61492643"/>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63715723"/>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970172873"/>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7"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7"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27"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27"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27"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27"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27"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7"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27"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28"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29"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30"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27"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31"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0171758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272513441"/>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7214091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556279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810719122"/>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369542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63776395"/>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499211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385748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153083046"/>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150149832"/>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693357830"/>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2559109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538501473"/>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0829608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675346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600534467"/>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35325703"/>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2571815"/>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715537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49102995"/>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55410851"/>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10915334"/>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9934691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952685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313515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99799872"/>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05525598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770208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105795790"/>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656229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8039913"/>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8307368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894508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765707490"/>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2358088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628515812"/>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6429567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280504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879702400"/>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853031654"/>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024692933"/>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468849376"/>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701421247"/>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805812811"/>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08257535"/>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3038772853"/>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1135582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905024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820766224"/>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4710890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667626311"/>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8025571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275056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53936221"/>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73899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196719171"/>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0255998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962149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5371236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83247010"/>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3626036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635301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1.8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298156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79143098"/>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138B-2385-8D08-2569-2525A1BE3A45}"/>
            </a:ext>
          </a:extLst>
        </p:cNvPr>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65EFC330-1A0C-45D5-4078-CE8D7C11AE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8" name="organisation_info">
            <a:extLst>
              <a:ext uri="{FF2B5EF4-FFF2-40B4-BE49-F238E27FC236}">
                <a16:creationId xmlns:a16="http://schemas.microsoft.com/office/drawing/2014/main" id="{0F8BDC47-B6B4-3A7D-E7E3-E45B986458E5}"/>
              </a:ext>
            </a:extLst>
          </p:cNvPr>
          <p:cNvSpPr txBox="1">
            <a:spLocks/>
          </p:cNvSpPr>
          <p:nvPr/>
        </p:nvSpPr>
        <p:spPr>
          <a:xfrm>
            <a:off x="515938" y="827258"/>
            <a:ext cx="11358988"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a:solidFill>
                  <a:prstClr val="black"/>
                </a:solidFill>
                <a:latin typeface="Arial"/>
              </a:rPr>
              <a:t>RDY Dorset Healthcare University NHS Foundation Trust </a:t>
            </a:r>
            <a:r>
              <a:rPr lang="en-GB" sz="1400" b="0" dirty="0">
                <a:solidFill>
                  <a:prstClr val="black"/>
                </a:solidFill>
                <a:latin typeface="Arial"/>
              </a:rPr>
              <a:t>does not have any historical comparisons due to a significant change in the sampling profile. </a:t>
            </a:r>
          </a:p>
        </p:txBody>
      </p:sp>
    </p:spTree>
    <p:extLst>
      <p:ext uri="{BB962C8B-B14F-4D97-AF65-F5344CB8AC3E}">
        <p14:creationId xmlns:p14="http://schemas.microsoft.com/office/powerpoint/2010/main" val="618681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26422211"/>
              </p:ext>
            </p:extLst>
          </p:nvPr>
        </p:nvGraphicFramePr>
        <p:xfrm>
          <a:off x="339803" y="1912211"/>
          <a:ext cx="11507466" cy="1115058"/>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have to repeat your mental health history to your NHS mental health 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49965839"/>
              </p:ext>
            </p:extLst>
          </p:nvPr>
        </p:nvGraphicFramePr>
        <p:xfrm>
          <a:off x="342267" y="1892564"/>
          <a:ext cx="11507466" cy="1125182"/>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Would you know who to contact out of office hours within the NHS if you had a crisis?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87984491"/>
              </p:ext>
            </p:extLst>
          </p:nvPr>
        </p:nvGraphicFramePr>
        <p:xfrm>
          <a:off x="337589" y="1872351"/>
          <a:ext cx="11509200" cy="138331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Has your NHS mental health team asked if you need support to access your care and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04875029"/>
              </p:ext>
            </p:extLst>
          </p:nvPr>
        </p:nvGraphicFramePr>
        <p:xfrm>
          <a:off x="338737" y="1935306"/>
          <a:ext cx="11509200" cy="125500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Thinking about the last time you contacted this person or team,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64538618"/>
              </p:ext>
            </p:extLst>
          </p:nvPr>
        </p:nvGraphicFramePr>
        <p:xfrm>
          <a:off x="341400" y="1935305"/>
          <a:ext cx="11509200" cy="106830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Q31. Did the NHS mental health team give your family or carer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190745775"/>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250676751"/>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24878191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1639592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81653832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33563472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03175185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24268</TotalTime>
  <Words>7358</Words>
  <Application>Microsoft Office PowerPoint</Application>
  <PresentationFormat>Widescreen</PresentationFormat>
  <Paragraphs>839</Paragraphs>
  <Slides>54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Black</vt:lpstr>
      <vt:lpstr>Calibri</vt:lpstr>
      <vt:lpstr>Calibri Light</vt:lpstr>
      <vt:lpstr>Courier New</vt:lpstr>
      <vt:lpstr>Wingdings</vt:lpstr>
      <vt:lpstr>Office Theme</vt:lpstr>
      <vt:lpstr>Dorset Healthcare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PowerPoint Presentation</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